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4" r:id="rId11"/>
    <p:sldId id="265" r:id="rId12"/>
    <p:sldId id="263" r:id="rId13"/>
  </p:sldIdLst>
  <p:sldSz cx="12192000" cy="6858000"/>
  <p:notesSz cx="10234613" cy="71040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3" d="100"/>
          <a:sy n="73" d="100"/>
        </p:scale>
        <p:origin x="4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618" cy="3559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708" y="0"/>
            <a:ext cx="4434617" cy="3559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68703-643F-48AA-A697-53CC57AABD20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748143"/>
            <a:ext cx="4434618" cy="3559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708" y="6748143"/>
            <a:ext cx="4434617" cy="3559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F8E6F-3BEB-4EE3-A13F-3555A80D7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8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68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3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48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29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05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75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9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95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82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52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73D08-FB47-4E87-ACDD-A8FDE8681E0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873A0-F763-4C52-82FE-19A941C009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47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s.piliapp.com/random/whee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WcasYSpTD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zGv4Z5Yna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AWcasYSpTDs" TargetMode="External"/><Relationship Id="rId1" Type="http://schemas.openxmlformats.org/officeDocument/2006/relationships/video" Target="https://www.youtube.com/embed/1Z3nSM0Kfms" TargetMode="Externa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wiT_4v0eJM" TargetMode="External"/><Relationship Id="rId2" Type="http://schemas.openxmlformats.org/officeDocument/2006/relationships/hyperlink" Target="https://www.youtube.com/watch?v=pWh5Jyl2-e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czbL8Hj1M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lověk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3D modely</a:t>
            </a:r>
          </a:p>
          <a:p>
            <a:r>
              <a:rPr lang="cs-CZ" dirty="0">
                <a:solidFill>
                  <a:srgbClr val="00B050"/>
                </a:solidFill>
                <a:hlinkClick r:id="rId2"/>
              </a:rPr>
              <a:t>https://cs.piliapp.com/random/wheel/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980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401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Rozmnožovvací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705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 strana 67 po dokončení učiva, dopředu dát vědět, že bud z toho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79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je oporou našeho těla</a:t>
            </a:r>
          </a:p>
          <a:p>
            <a:r>
              <a:rPr lang="cs-CZ" dirty="0" smtClean="0"/>
              <a:t>- chrání důležité vnitřní orgány</a:t>
            </a:r>
          </a:p>
          <a:p>
            <a:r>
              <a:rPr lang="cs-CZ" dirty="0" smtClean="0"/>
              <a:t>- pro správný růst je důležitý vápník a vitamín 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08185" y="56655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https://edu.ceskatelevize.cz/video/6426-ucitelka-5-tr-lidske-telo-kostra</a:t>
            </a:r>
          </a:p>
        </p:txBody>
      </p:sp>
    </p:spTree>
    <p:extLst>
      <p:ext uri="{BB962C8B-B14F-4D97-AF65-F5344CB8AC3E}">
        <p14:creationId xmlns:p14="http://schemas.microsoft.com/office/powerpoint/2010/main" val="83635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061" y="2220302"/>
            <a:ext cx="10515600" cy="1325563"/>
          </a:xfrm>
        </p:spPr>
        <p:txBody>
          <a:bodyPr/>
          <a:lstStyle/>
          <a:p>
            <a:r>
              <a:rPr lang="cs-CZ" b="1" dirty="0" smtClean="0"/>
              <a:t>Svalová soustava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061" y="3285148"/>
            <a:ext cx="10515600" cy="4351338"/>
          </a:xfrm>
        </p:spPr>
        <p:txBody>
          <a:bodyPr>
            <a:normAutofit/>
          </a:bodyPr>
          <a:lstStyle/>
          <a:p>
            <a:r>
              <a:rPr lang="cs-CZ" sz="3200" u="sng" dirty="0" smtClean="0"/>
              <a:t>Svaly</a:t>
            </a:r>
            <a:r>
              <a:rPr lang="cs-CZ" sz="3200" dirty="0" smtClean="0"/>
              <a:t> - umožňují pohyb</a:t>
            </a:r>
          </a:p>
          <a:p>
            <a:pPr lvl="2">
              <a:buFontTx/>
              <a:buChar char="-"/>
            </a:pPr>
            <a:r>
              <a:rPr lang="cs-CZ" sz="2400" dirty="0"/>
              <a:t>j</a:t>
            </a:r>
            <a:r>
              <a:rPr lang="cs-CZ" sz="2400" dirty="0" smtClean="0"/>
              <a:t>sou na kostru upnuty </a:t>
            </a:r>
            <a:r>
              <a:rPr lang="cs-CZ" sz="2800" b="1" u="sng" dirty="0" smtClean="0"/>
              <a:t>šlachami</a:t>
            </a:r>
          </a:p>
          <a:p>
            <a:pPr lvl="2">
              <a:buFontTx/>
              <a:buChar char="-"/>
            </a:pPr>
            <a:endParaRPr lang="cs-CZ" sz="2800" b="1" u="sng" dirty="0"/>
          </a:p>
          <a:p>
            <a:pPr marL="914400" lvl="2" indent="0">
              <a:buNone/>
            </a:pPr>
            <a:r>
              <a:rPr lang="cs-CZ" sz="2800" b="1" u="sng" dirty="0" smtClean="0"/>
              <a:t>Svaly kosterní – </a:t>
            </a:r>
            <a:r>
              <a:rPr lang="cs-CZ" sz="2800" dirty="0" smtClean="0"/>
              <a:t>ovládáme vůlí</a:t>
            </a:r>
          </a:p>
          <a:p>
            <a:pPr marL="914400" lvl="2" indent="0">
              <a:buNone/>
            </a:pPr>
            <a:r>
              <a:rPr lang="cs-CZ" sz="2800" b="1" u="sng" dirty="0" smtClean="0"/>
              <a:t>Svaly hladké – </a:t>
            </a:r>
            <a:r>
              <a:rPr lang="cs-CZ" sz="2800" dirty="0" smtClean="0"/>
              <a:t>neovládáme ( kolem vnitřních orgánů,  např. srdce)</a:t>
            </a:r>
            <a:endParaRPr lang="cs-CZ" sz="2800" dirty="0"/>
          </a:p>
          <a:p>
            <a:pPr marL="914400" lvl="2" indent="0">
              <a:buNone/>
            </a:pPr>
            <a:endParaRPr lang="cs-CZ" sz="2800" b="1" u="sng" dirty="0" smtClean="0"/>
          </a:p>
          <a:p>
            <a:pPr marL="914400" lvl="2" indent="0">
              <a:buNone/>
            </a:pPr>
            <a:r>
              <a:rPr lang="cs-CZ" sz="2400" b="1" dirty="0" smtClean="0"/>
              <a:t>- </a:t>
            </a:r>
            <a:r>
              <a:rPr lang="cs-CZ" sz="2800" dirty="0" smtClean="0">
                <a:solidFill>
                  <a:srgbClr val="00B050"/>
                </a:solidFill>
              </a:rPr>
              <a:t>Pro zdravé svaly je třeba pestrá strava a dostatek pohybu</a:t>
            </a:r>
            <a:endParaRPr lang="cs-CZ" sz="2800" dirty="0">
              <a:solidFill>
                <a:srgbClr val="00B05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27429" y="114829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000" dirty="0" smtClean="0"/>
              <a:t>- </a:t>
            </a:r>
            <a:r>
              <a:rPr lang="cs-CZ" sz="3600" dirty="0" smtClean="0"/>
              <a:t>je oporou našeho těla</a:t>
            </a:r>
          </a:p>
          <a:p>
            <a:r>
              <a:rPr lang="cs-CZ" sz="3600" dirty="0" smtClean="0"/>
              <a:t>- chrání důležité vnitřní orgány</a:t>
            </a:r>
          </a:p>
          <a:p>
            <a:r>
              <a:rPr lang="cs-CZ" sz="3600" dirty="0" smtClean="0"/>
              <a:t>- </a:t>
            </a:r>
            <a:r>
              <a:rPr lang="cs-CZ" sz="3600" dirty="0" smtClean="0">
                <a:solidFill>
                  <a:srgbClr val="00B050"/>
                </a:solidFill>
              </a:rPr>
              <a:t>pro správný růst je důležitý vápník a vitamín D</a:t>
            </a:r>
            <a:endParaRPr lang="cs-CZ" sz="3600" dirty="0">
              <a:solidFill>
                <a:srgbClr val="00B05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283467" y="272534"/>
            <a:ext cx="13994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/>
              <a:t>Kostra</a:t>
            </a:r>
            <a:endParaRPr lang="cs-CZ" sz="36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492369" y="595699"/>
            <a:ext cx="1433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Popis kostry v učebnici str. 49-50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777046" y="6462346"/>
            <a:ext cx="1969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 na známky-kosti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34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38200" y="395654"/>
            <a:ext cx="5026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Dýchací soustava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96000" y="395654"/>
            <a:ext cx="4129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Srdce s oběhová soustava</a:t>
            </a:r>
            <a:endParaRPr lang="cs-CZ" sz="2800" dirty="0"/>
          </a:p>
        </p:txBody>
      </p:sp>
      <p:pic>
        <p:nvPicPr>
          <p:cNvPr id="8" name="AWcasYSpTD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675814" y="2111252"/>
            <a:ext cx="982786" cy="552817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483577" y="1424354"/>
            <a:ext cx="5213837" cy="46782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/>
              <a:t>- zajišťuje dýchaní, okysličení krve</a:t>
            </a:r>
          </a:p>
          <a:p>
            <a:r>
              <a:rPr lang="cs-CZ" sz="2800" b="1" u="sng" dirty="0" smtClean="0"/>
              <a:t>Horní cesty dýchací </a:t>
            </a:r>
            <a:r>
              <a:rPr lang="cs-CZ" sz="2800" b="1" dirty="0" smtClean="0"/>
              <a:t> </a:t>
            </a:r>
          </a:p>
          <a:p>
            <a:r>
              <a:rPr lang="cs-CZ" sz="2800" dirty="0"/>
              <a:t>-</a:t>
            </a:r>
            <a:r>
              <a:rPr lang="cs-CZ" sz="2800" b="1" dirty="0" smtClean="0"/>
              <a:t>nosní dutina</a:t>
            </a:r>
            <a:r>
              <a:rPr lang="cs-CZ" sz="2800" dirty="0" smtClean="0"/>
              <a:t>, nosohltan</a:t>
            </a:r>
          </a:p>
          <a:p>
            <a:pPr marL="342900" indent="-342900">
              <a:buAutoNum type="arabicParenR"/>
            </a:pPr>
            <a:endParaRPr lang="cs-CZ" sz="2800" dirty="0" smtClean="0"/>
          </a:p>
          <a:p>
            <a:r>
              <a:rPr lang="cs-CZ" sz="2800" b="1" u="sng" dirty="0" smtClean="0"/>
              <a:t>Dolní cesty dýchací </a:t>
            </a:r>
          </a:p>
          <a:p>
            <a:r>
              <a:rPr lang="cs-CZ" sz="2800" dirty="0" smtClean="0"/>
              <a:t>-  hrtan (hlasivky),průdušnice, průdušky, </a:t>
            </a:r>
            <a:r>
              <a:rPr lang="cs-CZ" sz="2800" b="1" dirty="0" smtClean="0"/>
              <a:t>plíce</a:t>
            </a:r>
            <a:r>
              <a:rPr lang="cs-CZ" sz="2800" dirty="0" smtClean="0"/>
              <a:t> (průdušinky, plicní sklípky)</a:t>
            </a:r>
          </a:p>
          <a:p>
            <a:r>
              <a:rPr lang="cs-CZ" sz="2800" dirty="0" smtClean="0"/>
              <a:t>  </a:t>
            </a:r>
            <a:r>
              <a:rPr lang="cs-CZ" sz="2800" dirty="0"/>
              <a:t>- </a:t>
            </a:r>
            <a:r>
              <a:rPr lang="cs-CZ" sz="2800" u="sng" dirty="0"/>
              <a:t>výměna kyslíku  a oxidu uhličitého </a:t>
            </a:r>
          </a:p>
          <a:p>
            <a:pPr marL="342900" indent="-342900">
              <a:buAutoNum type="arabicParenR"/>
            </a:pP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1142784" y="2920144"/>
            <a:ext cx="7825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18</a:t>
            </a:r>
            <a:r>
              <a:rPr lang="cs-CZ" dirty="0" smtClean="0"/>
              <a:t>.2</a:t>
            </a:r>
            <a:r>
              <a:rPr lang="cs-CZ" dirty="0" smtClean="0"/>
              <a:t>. PL na známky Dýchací a oběhová soustava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758962" y="1424354"/>
            <a:ext cx="4703884" cy="33239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/>
              <a:t>t</a:t>
            </a:r>
            <a:r>
              <a:rPr lang="cs-CZ" sz="2400" dirty="0" smtClean="0"/>
              <a:t>vořena sítí cév a srdcem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r</a:t>
            </a:r>
            <a:r>
              <a:rPr lang="cs-CZ" sz="2400" dirty="0" smtClean="0"/>
              <a:t>ozvádí okysličenou krev </a:t>
            </a:r>
          </a:p>
          <a:p>
            <a:r>
              <a:rPr lang="cs-CZ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Srdce</a:t>
            </a:r>
            <a:r>
              <a:rPr lang="cs-CZ" sz="2400" dirty="0" smtClean="0"/>
              <a:t>- neustále pumpuje, krev vhání do </a:t>
            </a:r>
            <a:r>
              <a:rPr lang="cs-CZ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plic, okysličuje krev </a:t>
            </a:r>
          </a:p>
          <a:p>
            <a:endParaRPr lang="cs-CZ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cs-CZ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Cévy – </a:t>
            </a:r>
            <a:r>
              <a:rPr lang="cs-CZ" sz="2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tepny </a:t>
            </a:r>
            <a:r>
              <a:rPr lang="cs-CZ" sz="2400" dirty="0" smtClean="0">
                <a:ln w="0"/>
                <a:solidFill>
                  <a:schemeClr val="tx1"/>
                </a:solidFill>
              </a:rPr>
              <a:t>– rozvádí okysličenou krev 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ln w="0"/>
                <a:solidFill>
                  <a:schemeClr val="tx1"/>
                </a:solidFill>
              </a:rPr>
              <a:t>            </a:t>
            </a:r>
            <a:r>
              <a:rPr lang="cs-CZ" sz="2400" b="1" dirty="0" smtClean="0">
                <a:ln w="0"/>
                <a:solidFill>
                  <a:srgbClr val="0070C0"/>
                </a:solidFill>
              </a:rPr>
              <a:t>žíly</a:t>
            </a:r>
            <a:r>
              <a:rPr lang="cs-CZ" sz="2400" dirty="0" smtClean="0">
                <a:ln w="0"/>
                <a:solidFill>
                  <a:srgbClr val="0070C0"/>
                </a:solidFill>
              </a:rPr>
              <a:t> </a:t>
            </a:r>
            <a:r>
              <a:rPr lang="cs-CZ" sz="2400" dirty="0" smtClean="0">
                <a:ln w="0"/>
                <a:solidFill>
                  <a:schemeClr val="tx1"/>
                </a:solidFill>
              </a:rPr>
              <a:t>– vedou krev bez kyslíku</a:t>
            </a:r>
          </a:p>
          <a:p>
            <a:r>
              <a:rPr lang="cs-CZ" dirty="0">
                <a:ln w="0"/>
                <a:solidFill>
                  <a:schemeClr val="tx1"/>
                </a:solidFill>
              </a:rPr>
              <a:t> </a:t>
            </a:r>
            <a:r>
              <a:rPr lang="cs-CZ" dirty="0" smtClean="0">
                <a:ln w="0"/>
                <a:solidFill>
                  <a:schemeClr val="tx1"/>
                </a:solidFill>
              </a:rPr>
              <a:t>           </a:t>
            </a:r>
            <a:endParaRPr lang="cs-CZ" dirty="0">
              <a:ln w="0"/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798039" y="4792751"/>
            <a:ext cx="4664807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KREV</a:t>
            </a:r>
          </a:p>
          <a:p>
            <a:r>
              <a:rPr lang="cs-CZ" sz="2400" b="1" dirty="0" smtClean="0"/>
              <a:t>- </a:t>
            </a:r>
            <a:r>
              <a:rPr lang="cs-CZ" sz="2400" dirty="0" smtClean="0"/>
              <a:t>Rozvádí po těle důležité látky</a:t>
            </a:r>
            <a:r>
              <a:rPr lang="cs-CZ" sz="2400" b="1" dirty="0" smtClean="0"/>
              <a:t> kyslík, živiny, vitamíny</a:t>
            </a:r>
          </a:p>
          <a:p>
            <a:r>
              <a:rPr lang="cs-CZ" sz="2400" dirty="0" smtClean="0"/>
              <a:t>- dospělý cca 5l krve</a:t>
            </a:r>
            <a:endParaRPr lang="cs-CZ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81354" y="6471138"/>
            <a:ext cx="487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Zdraví: kouření způsobuje rakovinu plic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756031" y="6406821"/>
            <a:ext cx="487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Zdraví: dostatek přirozeného pohybu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0563471" y="5917140"/>
            <a:ext cx="15650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Nosit obaly od </a:t>
            </a:r>
            <a:r>
              <a:rPr lang="cs-CZ" sz="1400" dirty="0" err="1" smtClean="0"/>
              <a:t>Kinder</a:t>
            </a:r>
            <a:r>
              <a:rPr lang="cs-CZ" sz="1400" dirty="0" smtClean="0"/>
              <a:t> vajec!!!do března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8101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tzGv4Z5YnaU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90346" y="1266093"/>
            <a:ext cx="9812216" cy="551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12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1Z3nSM0Kfms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54370" y="1006169"/>
            <a:ext cx="5041904" cy="2836069"/>
          </a:xfrm>
          <a:prstGeom prst="rect">
            <a:avLst/>
          </a:prstGeom>
        </p:spPr>
      </p:pic>
      <p:pic>
        <p:nvPicPr>
          <p:cNvPr id="5" name="AWcasYSpTDs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1802423" y="1006169"/>
            <a:ext cx="10143394" cy="570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77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6169" y="1605818"/>
            <a:ext cx="5501054" cy="53137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Příjem, zpracování potravy, rozvádění živin do těla, odstranění nestrávených zbytků potravy</a:t>
            </a:r>
          </a:p>
          <a:p>
            <a:endParaRPr lang="cs-CZ" dirty="0"/>
          </a:p>
          <a:p>
            <a:r>
              <a:rPr lang="cs-CZ" dirty="0" smtClean="0"/>
              <a:t>Dutina ústní (jazyk, zuby)</a:t>
            </a:r>
          </a:p>
          <a:p>
            <a:r>
              <a:rPr lang="cs-CZ" dirty="0" smtClean="0"/>
              <a:t>Hltan a jícen</a:t>
            </a:r>
          </a:p>
          <a:p>
            <a:r>
              <a:rPr lang="cs-CZ" dirty="0" smtClean="0"/>
              <a:t>Žaludek</a:t>
            </a:r>
          </a:p>
          <a:p>
            <a:r>
              <a:rPr lang="cs-CZ" dirty="0" smtClean="0"/>
              <a:t>Tenké střevo</a:t>
            </a:r>
          </a:p>
          <a:p>
            <a:r>
              <a:rPr lang="cs-CZ" dirty="0" smtClean="0"/>
              <a:t>Tlusté střevo</a:t>
            </a:r>
          </a:p>
          <a:p>
            <a:r>
              <a:rPr lang="cs-CZ" dirty="0" smtClean="0"/>
              <a:t>Konečník</a:t>
            </a:r>
          </a:p>
          <a:p>
            <a:r>
              <a:rPr lang="cs-CZ" dirty="0" smtClean="0"/>
              <a:t>(slinivka břišní, játra)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38200" y="808893"/>
            <a:ext cx="3077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Trávicí soustava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37485" y="808892"/>
            <a:ext cx="369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Vylučovací soustava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611815" y="1450731"/>
            <a:ext cx="529297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800" dirty="0" smtClean="0"/>
              <a:t>Odvádí z těla škodlivé odpadní látky - vylučovány z těla v </a:t>
            </a:r>
            <a:r>
              <a:rPr lang="cs-CZ" sz="2800" b="1" dirty="0" smtClean="0"/>
              <a:t>moči</a:t>
            </a:r>
            <a:endParaRPr lang="cs-CZ" sz="2800" dirty="0" smtClean="0"/>
          </a:p>
          <a:p>
            <a:pPr marL="285750" indent="-285750">
              <a:buFontTx/>
              <a:buChar char="-"/>
            </a:pPr>
            <a:endParaRPr lang="cs-CZ" sz="2800" dirty="0"/>
          </a:p>
          <a:p>
            <a:pPr marL="285750" indent="-285750">
              <a:buFontTx/>
              <a:buChar char="-"/>
            </a:pPr>
            <a:r>
              <a:rPr lang="cs-CZ" sz="2800" b="1" u="sng" dirty="0" smtClean="0"/>
              <a:t>2 Ledviny</a:t>
            </a:r>
            <a:r>
              <a:rPr lang="cs-CZ" sz="2800" u="sng" dirty="0" smtClean="0"/>
              <a:t> </a:t>
            </a:r>
            <a:r>
              <a:rPr lang="cs-CZ" sz="2800" dirty="0" smtClean="0"/>
              <a:t>– párový orgán, čistí krev, vzniká moč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z</a:t>
            </a:r>
            <a:r>
              <a:rPr lang="cs-CZ" sz="2800" dirty="0" smtClean="0"/>
              <a:t> ledvin odchází </a:t>
            </a:r>
            <a:r>
              <a:rPr lang="cs-CZ" sz="2800" u="sng" dirty="0" smtClean="0"/>
              <a:t>močovody</a:t>
            </a:r>
            <a:r>
              <a:rPr lang="cs-CZ" sz="2800" dirty="0" smtClean="0"/>
              <a:t> do </a:t>
            </a:r>
            <a:r>
              <a:rPr lang="cs-CZ" sz="2800" u="sng" dirty="0" smtClean="0"/>
              <a:t>močového měchýře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z</a:t>
            </a:r>
            <a:r>
              <a:rPr lang="cs-CZ" sz="2800" dirty="0" smtClean="0"/>
              <a:t> těla ven močovou trubicí.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b="1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281353" y="6471138"/>
            <a:ext cx="5635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Zdraví: vyvážená strava, nepodceňovat bolesti břicha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02669" y="6286472"/>
            <a:ext cx="487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Zdraví: pít dostatek tekutin, nejlépe vodu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965223" y="6488668"/>
            <a:ext cx="322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Zkusit papírek na moč</a:t>
            </a:r>
            <a:endParaRPr lang="cs-CZ" i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1353" y="193431"/>
            <a:ext cx="5732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www.youtube.com/watch?v=pWh5Jyl2-ew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18385" y="246185"/>
            <a:ext cx="5155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www.youtube.com/watch?v=xwiT_4v0eJM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0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Smysly – zrak, sluch, čich, chuť, hmat (máme 5 smyslů)</a:t>
            </a:r>
          </a:p>
          <a:p>
            <a:pPr marL="0" indent="0">
              <a:buNone/>
            </a:pPr>
            <a:r>
              <a:rPr lang="cs-CZ" dirty="0" smtClean="0"/>
              <a:t>Smyslové orgány – oči, uši, nos, jazyk, kůže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Zapiš si podle sebe, co jsi si zapamatoval o :</a:t>
            </a:r>
          </a:p>
          <a:p>
            <a:pPr marL="0" indent="0">
              <a:buNone/>
            </a:pPr>
            <a:r>
              <a:rPr lang="cs-CZ" dirty="0" smtClean="0"/>
              <a:t>Zrak:</a:t>
            </a:r>
          </a:p>
          <a:p>
            <a:pPr marL="0" indent="0">
              <a:buNone/>
            </a:pPr>
            <a:r>
              <a:rPr lang="cs-CZ" dirty="0" smtClean="0"/>
              <a:t>Sluch:</a:t>
            </a:r>
          </a:p>
          <a:p>
            <a:pPr marL="0" indent="0">
              <a:buNone/>
            </a:pPr>
            <a:r>
              <a:rPr lang="cs-CZ" dirty="0" smtClean="0"/>
              <a:t>Čich:</a:t>
            </a:r>
          </a:p>
          <a:p>
            <a:pPr marL="0" indent="0">
              <a:buNone/>
            </a:pPr>
            <a:r>
              <a:rPr lang="cs-CZ" dirty="0" smtClean="0"/>
              <a:t>Chuť:</a:t>
            </a:r>
          </a:p>
          <a:p>
            <a:pPr marL="0" indent="0">
              <a:buNone/>
            </a:pPr>
            <a:r>
              <a:rPr lang="cs-CZ" dirty="0" smtClean="0"/>
              <a:t>Hmat: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38200" y="756139"/>
            <a:ext cx="333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Smyslová soustava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664570" y="4484077"/>
            <a:ext cx="5081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Praktická hodina místo učení</a:t>
            </a:r>
          </a:p>
          <a:p>
            <a:r>
              <a:rPr lang="cs-CZ" dirty="0" err="1" smtClean="0"/>
              <a:t>Poznávačka</a:t>
            </a:r>
            <a:r>
              <a:rPr lang="cs-CZ" dirty="0" smtClean="0"/>
              <a:t> – </a:t>
            </a:r>
            <a:r>
              <a:rPr lang="cs-CZ" dirty="0" err="1" smtClean="0"/>
              <a:t>huť,čich</a:t>
            </a:r>
            <a:r>
              <a:rPr lang="cs-CZ" dirty="0" smtClean="0"/>
              <a:t> (kuchyňka)  , hmat </a:t>
            </a:r>
          </a:p>
          <a:p>
            <a:r>
              <a:rPr lang="cs-CZ" dirty="0" smtClean="0"/>
              <a:t>sluch- pexeso, </a:t>
            </a:r>
          </a:p>
          <a:p>
            <a:r>
              <a:rPr lang="cs-CZ" dirty="0" smtClean="0"/>
              <a:t>Zkouška zraku jako u lékaře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1353" y="6471138"/>
            <a:ext cx="586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Zdraví: DÚ vypiš prevenci ochrany smyslových orgánů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664570" y="6353897"/>
            <a:ext cx="3332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Odevzdat sešit ke kontrole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64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315" y="1050925"/>
            <a:ext cx="4744915" cy="1325563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Nervová soustava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- řídí činnost všech orgánů</a:t>
            </a:r>
            <a:br>
              <a:rPr lang="cs-CZ" sz="3200" b="1" dirty="0" smtClean="0"/>
            </a:br>
            <a:r>
              <a:rPr lang="cs-CZ" sz="3200" b="1" dirty="0" smtClean="0"/>
              <a:t>- základní nervová buňka - NEURON</a:t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0807" y="2731233"/>
            <a:ext cx="10714892" cy="4351338"/>
          </a:xfrm>
        </p:spPr>
        <p:txBody>
          <a:bodyPr/>
          <a:lstStyle/>
          <a:p>
            <a:r>
              <a:rPr lang="cs-CZ" b="1" dirty="0" smtClean="0"/>
              <a:t>MOZEK – </a:t>
            </a:r>
            <a:r>
              <a:rPr lang="cs-CZ" dirty="0" smtClean="0"/>
              <a:t>nejsložitější orgán v těle, rozdělen na několik částí, řídící centrum, chrání ho lebka, potřebuje neustálý přísun kyslíku</a:t>
            </a:r>
          </a:p>
          <a:p>
            <a:endParaRPr lang="cs-CZ" b="1" dirty="0"/>
          </a:p>
          <a:p>
            <a:r>
              <a:rPr lang="cs-CZ" b="1" dirty="0" smtClean="0"/>
              <a:t>MÍCHA – </a:t>
            </a:r>
            <a:r>
              <a:rPr lang="cs-CZ" dirty="0" smtClean="0"/>
              <a:t>uložena v páteři, spojuje mozek s jednotlivými orgány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NERVY – </a:t>
            </a:r>
            <a:r>
              <a:rPr lang="cs-CZ" dirty="0" smtClean="0"/>
              <a:t>přenášejí informace z mozku a míchy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72561" y="6242538"/>
            <a:ext cx="7332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Zdraví: prevence úrazů – ochranné pomůcky při sportu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7" name="LczbL8Hj1MU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170984" y="319088"/>
            <a:ext cx="36576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9060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31756</TotalTime>
  <Words>496</Words>
  <Application>Microsoft Office PowerPoint</Application>
  <PresentationFormat>Širokoúhlá obrazovka</PresentationFormat>
  <Paragraphs>91</Paragraphs>
  <Slides>12</Slides>
  <Notes>0</Notes>
  <HiddenSlides>0</HiddenSlides>
  <MMClips>5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Člověk</vt:lpstr>
      <vt:lpstr>Kostra</vt:lpstr>
      <vt:lpstr>Svalová soustava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Nervová soustava - řídí činnost všech orgánů - základní nervová buňka - NEURON  </vt:lpstr>
      <vt:lpstr>Prezentace aplikace PowerPoint</vt:lpstr>
      <vt:lpstr>Rozmnožovvací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Člověk</dc:title>
  <dc:creator>user</dc:creator>
  <cp:lastModifiedBy>user</cp:lastModifiedBy>
  <cp:revision>43</cp:revision>
  <cp:lastPrinted>2023-02-16T12:41:39Z</cp:lastPrinted>
  <dcterms:created xsi:type="dcterms:W3CDTF">2023-02-09T08:52:13Z</dcterms:created>
  <dcterms:modified xsi:type="dcterms:W3CDTF">2025-02-04T07:40:51Z</dcterms:modified>
</cp:coreProperties>
</file>